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2013-10-08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Applied Geochemistry &amp; Lab</a:t>
            </a:r>
            <a:br>
              <a:rPr lang="en-US" altLang="ko-KR" sz="2400" dirty="0" smtClean="0"/>
            </a:br>
            <a:r>
              <a:rPr lang="en-US" altLang="ko-KR" sz="4400" dirty="0" smtClean="0"/>
              <a:t>Ch.2 </a:t>
            </a:r>
            <a:r>
              <a:rPr lang="en-US" altLang="ko-KR" dirty="0" smtClean="0"/>
              <a:t>Thermodynamics of</a:t>
            </a:r>
            <a:br>
              <a:rPr lang="en-US" altLang="ko-KR" dirty="0" smtClean="0"/>
            </a:br>
            <a:r>
              <a:rPr lang="en-US" altLang="ko-KR" dirty="0" smtClean="0"/>
              <a:t>Solutions</a:t>
            </a:r>
            <a:endParaRPr lang="ko-KR" alt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en-US" altLang="ko-KR" b="1" dirty="0" smtClean="0"/>
              <a:t>Solution</a:t>
            </a:r>
            <a:r>
              <a:rPr lang="en-US" altLang="ko-KR" dirty="0" smtClean="0"/>
              <a:t>: A single homogeneous phase resulted from the dissolution of two or more compositionally different phases (end members) .</a:t>
            </a:r>
          </a:p>
          <a:p>
            <a:r>
              <a:rPr lang="en-US" altLang="ko-KR" b="1" dirty="0" smtClean="0"/>
              <a:t>End members</a:t>
            </a:r>
            <a:r>
              <a:rPr lang="en-US" altLang="ko-KR" dirty="0" smtClean="0"/>
              <a:t>: The (real or imaginary) component phases to form a solution</a:t>
            </a:r>
          </a:p>
          <a:p>
            <a:r>
              <a:rPr lang="en-US" altLang="ko-KR" b="1" dirty="0" err="1" smtClean="0">
                <a:sym typeface="Wingdings" pitchFamily="2" charset="2"/>
              </a:rPr>
              <a:t>Exsolution</a:t>
            </a:r>
            <a:r>
              <a:rPr lang="en-US" altLang="ko-KR" dirty="0" smtClean="0">
                <a:sym typeface="Wingdings" pitchFamily="2" charset="2"/>
              </a:rPr>
              <a:t>: Separation (phenomenon) into two or more different phases from a solution</a:t>
            </a: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DEFINITIONS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altLang="ko-KR" dirty="0" smtClean="0"/>
                  <a:t>Composition of a solution phase</a:t>
                </a:r>
              </a:p>
              <a:p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𝑆</m:t>
                    </m:r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</m:oMath>
                </a14:m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𝐶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b="0" i="1" smtClean="0">
                        <a:latin typeface="Cambria Math"/>
                      </a:rPr>
                      <m:t>…</m:t>
                    </m:r>
                  </m:oMath>
                </a14:m>
                <a:endParaRPr lang="en-US" altLang="ko-KR" b="0" dirty="0" smtClean="0"/>
              </a:p>
              <a:p>
                <a:pPr marL="0" indent="0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   = 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where   X =mole fractions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	C=chemical compositions of the end members</a:t>
                </a:r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ko-KR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=1</m:t>
                        </m:r>
                      </m:e>
                    </m:nary>
                  </m:oMath>
                </a14:m>
                <a:r>
                  <a:rPr lang="en-US" altLang="ko-KR" dirty="0" smtClean="0"/>
                  <a:t> </a:t>
                </a:r>
                <a:r>
                  <a:rPr lang="en-US" altLang="ko-KR" dirty="0"/>
                  <a:t>	</a:t>
                </a: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supHide m:val="on"/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b="0" i="1" smtClean="0">
                                <a:latin typeface="Cambria Math"/>
                              </a:rPr>
                              <m:t>𝑗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r>
                  <a:rPr lang="en-US" altLang="ko-KR" dirty="0" smtClean="0"/>
                  <a:t>	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</a:p>
              <a:p>
                <a:pPr marL="0" indent="0">
                  <a:buNone/>
                </a:pPr>
                <a:endParaRPr lang="ko-KR" altLang="en-US" dirty="0"/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51" t="-2426" r="-60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Generals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6887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 smtClean="0"/>
                  <a:t>Gibbs free energy of a solution </a:t>
                </a:r>
              </a:p>
              <a:p>
                <a:pPr lvl="1"/>
                <a:r>
                  <a:rPr lang="en-US" altLang="ko-KR" dirty="0"/>
                  <a:t>Gibbs free energy of mechanically mixed phases</a:t>
                </a:r>
              </a:p>
              <a:p>
                <a:pPr lvl="1"/>
                <a:r>
                  <a:rPr lang="en-US" altLang="ko-KR" dirty="0"/>
                  <a:t>Gibbs free energy of mixing (solution forming</a:t>
                </a:r>
                <a:r>
                  <a:rPr lang="en-US" altLang="ko-KR" dirty="0" smtClean="0"/>
                  <a:t>)</a:t>
                </a:r>
              </a:p>
              <a:p>
                <a:pPr lvl="1"/>
                <a:endParaRPr lang="en-US" altLang="ko-KR" dirty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ko-KR" altLang="en-US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𝑠𝑜𝑙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</a:rPr>
                      <m:t>= </m:t>
                    </m:r>
                    <m:acc>
                      <m:accPr>
                        <m:chr m:val="̅"/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𝑚𝑒𝑐h</m:t>
                            </m:r>
                          </m:sub>
                        </m:sSub>
                      </m:e>
                    </m:acc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𝑚𝑖𝑥</m:t>
                            </m:r>
                          </m:sub>
                        </m:sSub>
                      </m:e>
                    </m:acc>
                  </m:oMath>
                </a14:m>
                <a:endParaRPr lang="en-US" altLang="ko-KR" dirty="0" smtClean="0"/>
              </a:p>
              <a:p>
                <a:pPr lvl="1"/>
                <a:endParaRPr lang="en-US" altLang="ko-KR" dirty="0"/>
              </a:p>
              <a:p>
                <a:pPr lvl="1"/>
                <a:r>
                  <a:rPr lang="en-US" altLang="ko-KR" dirty="0" smtClean="0"/>
                  <a:t>(Will be </a:t>
                </a:r>
                <a:r>
                  <a:rPr lang="en-US" altLang="ko-KR" dirty="0" err="1" smtClean="0"/>
                  <a:t>duscussed</a:t>
                </a:r>
                <a:r>
                  <a:rPr lang="en-US" altLang="ko-KR" dirty="0" smtClean="0"/>
                  <a:t> this in much more detail later)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7" t="-1752" r="-90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741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Do you know</a:t>
            </a:r>
          </a:p>
          <a:p>
            <a:pPr lvl="1"/>
            <a:r>
              <a:rPr lang="en-US" altLang="ko-KR" dirty="0" err="1" smtClean="0"/>
              <a:t>Roult’s</a:t>
            </a:r>
            <a:r>
              <a:rPr lang="en-US" altLang="ko-KR" dirty="0" smtClean="0"/>
              <a:t> law,</a:t>
            </a:r>
          </a:p>
          <a:p>
            <a:pPr lvl="1"/>
            <a:r>
              <a:rPr lang="en-US" altLang="ko-KR" dirty="0" smtClean="0"/>
              <a:t>Henry’s law,</a:t>
            </a:r>
          </a:p>
          <a:p>
            <a:pPr lvl="1"/>
            <a:r>
              <a:rPr lang="en-US" altLang="ko-KR" dirty="0" smtClean="0"/>
              <a:t>Partial </a:t>
            </a:r>
            <a:r>
              <a:rPr lang="en-US" altLang="ko-KR" dirty="0" err="1" smtClean="0"/>
              <a:t>molal</a:t>
            </a:r>
            <a:r>
              <a:rPr lang="en-US" altLang="ko-KR" dirty="0" smtClean="0"/>
              <a:t> properties,</a:t>
            </a:r>
          </a:p>
          <a:p>
            <a:pPr lvl="1"/>
            <a:r>
              <a:rPr lang="en-US" altLang="ko-KR" dirty="0" smtClean="0"/>
              <a:t>Fugacity,</a:t>
            </a:r>
          </a:p>
          <a:p>
            <a:pPr lvl="1"/>
            <a:r>
              <a:rPr lang="en-US" altLang="ko-KR" dirty="0" smtClean="0"/>
              <a:t>Activity, </a:t>
            </a:r>
          </a:p>
          <a:p>
            <a:pPr lvl="1"/>
            <a:r>
              <a:rPr lang="en-US" altLang="ko-KR" dirty="0" smtClean="0"/>
              <a:t>Gibbs-</a:t>
            </a:r>
            <a:r>
              <a:rPr lang="en-US" altLang="ko-KR" dirty="0" err="1" smtClean="0"/>
              <a:t>Duhem</a:t>
            </a:r>
            <a:r>
              <a:rPr lang="en-US" altLang="ko-KR" dirty="0" smtClean="0"/>
              <a:t> equation, and</a:t>
            </a:r>
          </a:p>
          <a:p>
            <a:pPr lvl="1"/>
            <a:r>
              <a:rPr lang="en-US" altLang="ko-KR" dirty="0" smtClean="0"/>
              <a:t>Standard state (in thermodynamics)?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Preliminary Knowledge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1310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altLang="ko-KR" dirty="0" smtClean="0"/>
                  <a:t>Definition: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ko-KR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ko-KR" altLang="en-US" i="1" smtClean="0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r>
                                  <a:rPr lang="en-US" altLang="ko-KR" b="0" i="1" smtClean="0">
                                    <a:latin typeface="Cambria Math"/>
                                    <a:ea typeface="Cambria Math"/>
                                  </a:rPr>
                                  <m:t>𝐺</m:t>
                                </m:r>
                              </m:num>
                              <m:den>
                                <m:r>
                                  <a:rPr lang="ko-KR" altLang="en-US" i="1" smtClean="0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sSub>
                                  <m:sSubPr>
                                    <m:ctrlPr>
                                      <a:rPr lang="en-US" altLang="ko-KR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b="0" i="1" smtClean="0"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ko-KR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b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,  </m:t>
                        </m:r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sub>
                        </m:sSub>
                      </m:sub>
                    </m:sSub>
                  </m:oMath>
                </a14:m>
                <a:endParaRPr lang="en-US" altLang="ko-KR" dirty="0" smtClean="0"/>
              </a:p>
              <a:p>
                <a:r>
                  <a:rPr lang="en-US" altLang="ko-KR" dirty="0" smtClean="0"/>
                  <a:t>Example: For a system having two </a:t>
                </a:r>
                <a:r>
                  <a:rPr lang="en-US" altLang="ko-KR" dirty="0" err="1" smtClean="0"/>
                  <a:t>phses</a:t>
                </a:r>
                <a:r>
                  <a:rPr lang="en-US" altLang="ko-KR" dirty="0" smtClean="0"/>
                  <a:t> A &amp; B,</a:t>
                </a:r>
              </a:p>
              <a:p>
                <a:pPr lvl="1"/>
                <a:r>
                  <a:rPr lang="en-US" altLang="ko-KR" dirty="0" smtClean="0"/>
                  <a:t>The Gibbs free energy of the system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𝑠𝑦𝑠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𝑑</m:t>
                        </m:r>
                        <m:r>
                          <a:rPr lang="en-US" altLang="ko-KR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𝑠𝑦𝑠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𝑑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𝑑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pPr lvl="2"/>
                <a:r>
                  <a:rPr lang="en-US" altLang="ko-KR" dirty="0" smtClean="0"/>
                  <a:t>For a closed system,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𝑑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=−</m:t>
                    </m:r>
                    <m:r>
                      <a:rPr lang="en-US" altLang="ko-KR" i="1">
                        <a:latin typeface="Cambria Math"/>
                      </a:rPr>
                      <m:t>𝑑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pPr lvl="2"/>
                <a:r>
                  <a:rPr lang="en-US" altLang="ko-KR" dirty="0" smtClean="0"/>
                  <a:t>At an equilibrium state,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𝑑</m:t>
                        </m:r>
                        <m:r>
                          <a:rPr lang="en-US" altLang="ko-KR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𝑠𝑦𝑠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</a:rPr>
                      <m:t>0</m:t>
                    </m:r>
                  </m:oMath>
                </a14:m>
                <a:endParaRPr lang="en-US" altLang="ko-KR" dirty="0" smtClean="0"/>
              </a:p>
              <a:p>
                <a:pPr lvl="2"/>
                <a:r>
                  <a:rPr lang="en-US" altLang="ko-KR" dirty="0" smtClean="0"/>
                  <a:t>Thus,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endParaRPr lang="ko-KR" altLang="en-US" dirty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2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Chemical Potential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1307204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868</TotalTime>
  <Words>283</Words>
  <Application>Microsoft Office PowerPoint</Application>
  <PresentationFormat>화면 슬라이드 쇼(4:3)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New_Education03</vt:lpstr>
      <vt:lpstr>Applied Geochemistry &amp; Lab Ch.2 Thermodynamics of Solutions</vt:lpstr>
      <vt:lpstr>1. DEFINITIONS</vt:lpstr>
      <vt:lpstr>2. Generals</vt:lpstr>
      <vt:lpstr>PowerPoint 프레젠테이션</vt:lpstr>
      <vt:lpstr>3. Preliminary Knowledge</vt:lpstr>
      <vt:lpstr>5. Chemical Potential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38</cp:revision>
  <dcterms:created xsi:type="dcterms:W3CDTF">2011-08-29T07:49:50Z</dcterms:created>
  <dcterms:modified xsi:type="dcterms:W3CDTF">2013-10-08T06:13:37Z</dcterms:modified>
</cp:coreProperties>
</file>